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tableStyles" Target="tableStyle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907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D2A48B96-639E-45A3-A0BA-2464DFDB1FAA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72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907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907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907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A6837353-30EB-4A48-80EB-173D804AEFB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/>
      </p:grpSpPr>
      <p:sp>
        <p:nvSpPr>
          <p:cNvPr id="1048588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58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/>
      </p:grpSpPr>
      <p:sp>
        <p:nvSpPr>
          <p:cNvPr id="1048815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81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本学期初，我们</a:t>
            </a:r>
            <a:r>
              <a:rPr altLang="en-US" lang="zh-CN"/>
              <a:t>也组织了暑期共读书目《树语》的读书分享会，探讨人与自然的</a:t>
            </a:r>
            <a:r>
              <a:rPr altLang="en-US" lang="zh-CN"/>
              <a:t>关系。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/>
      </p:grpSpPr>
      <p:sp>
        <p:nvSpPr>
          <p:cNvPr id="1048839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84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本学期初，我们</a:t>
            </a:r>
            <a:r>
              <a:rPr altLang="en-US" lang="zh-CN"/>
              <a:t>也组织了暑期共读书目《树语》的读书分享会，探讨人与自然的</a:t>
            </a:r>
            <a:r>
              <a:rPr altLang="en-US" lang="zh-CN"/>
              <a:t>关系。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/>
      </p:grpSpPr>
      <p:sp>
        <p:nvSpPr>
          <p:cNvPr id="1048864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86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本学期初，我们</a:t>
            </a:r>
            <a:r>
              <a:rPr altLang="en-US" lang="zh-CN"/>
              <a:t>也组织了暑期共读书目《树语》的读书分享会，探讨人与自然的</a:t>
            </a:r>
            <a:r>
              <a:rPr altLang="en-US" lang="zh-CN"/>
              <a:t>关系。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/>
      </p:grpSpPr>
      <p:sp>
        <p:nvSpPr>
          <p:cNvPr id="1048889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89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本学期初，我们</a:t>
            </a:r>
            <a:r>
              <a:rPr altLang="en-US" lang="zh-CN"/>
              <a:t>也组织了暑期共读书目《树语》的读书分享会，探讨人与自然的</a:t>
            </a:r>
            <a:r>
              <a:rPr altLang="en-US" lang="zh-CN"/>
              <a:t>关系。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/>
      </p:grpSpPr>
      <p:sp>
        <p:nvSpPr>
          <p:cNvPr id="1048914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915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本学期初，我们</a:t>
            </a:r>
            <a:r>
              <a:rPr altLang="en-US" lang="zh-CN"/>
              <a:t>也组织了暑期共读书目《树语》的读书分享会，探讨人与自然的</a:t>
            </a:r>
            <a:r>
              <a:rPr altLang="en-US" lang="zh-CN"/>
              <a:t>关系。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/>
      </p:grpSpPr>
      <p:sp>
        <p:nvSpPr>
          <p:cNvPr id="1048938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93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本学期初，我们</a:t>
            </a:r>
            <a:r>
              <a:rPr altLang="en-US" lang="zh-CN"/>
              <a:t>也组织了暑期共读书目《树语》的读书分享会，探讨人与自然的</a:t>
            </a:r>
            <a:r>
              <a:rPr altLang="en-US" lang="zh-CN"/>
              <a:t>关系。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/>
      </p:grpSpPr>
      <p:sp>
        <p:nvSpPr>
          <p:cNvPr id="1048966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967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繁重的学业让很多同学没有机会长时间阅读。因此，我们希望能在考试周后举行一场阅读活动，让同学们一起静坐阅读一个下午，找回阅读的</a:t>
            </a:r>
            <a:r>
              <a:rPr altLang="en-US" lang="zh-CN"/>
              <a:t>乐趣。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/>
      </p:grpSpPr>
      <p:sp>
        <p:nvSpPr>
          <p:cNvPr id="1048618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61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本学年，阅读社有许多优秀社员参与社团的</a:t>
            </a:r>
            <a:r>
              <a:rPr altLang="en-US" lang="zh-CN"/>
              <a:t>各项事务中。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/>
      </p:grpSpPr>
      <p:sp>
        <p:nvSpPr>
          <p:cNvPr id="1048645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64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在国际校区中，我们有许多突出优势，并与校园文化十分契合。</a:t>
            </a:r>
            <a:endParaRPr altLang="en-US" lang="zh-CN"/>
          </a:p>
          <a:p>
            <a:r>
              <a:rPr altLang="en-US" lang="zh-CN"/>
              <a:t>阅读社组织阅读英文著作</a:t>
            </a:r>
            <a:r>
              <a:rPr altLang="en-US" lang="zh-CN"/>
              <a:t>活动、</a:t>
            </a:r>
            <a:r>
              <a:rPr altLang="en-US" lang="zh-CN">
                <a:sym typeface="+mn-ea"/>
              </a:rPr>
              <a:t>与国际生和外教开展阅读交流，让阅读成为沟通文化的桥</a:t>
            </a:r>
            <a:r>
              <a:rPr altLang="en-US" lang="zh-CN">
                <a:sym typeface="+mn-ea"/>
              </a:rPr>
              <a:t>梁</a:t>
            </a:r>
            <a:endParaRPr altLang="en-US" lang="zh-CN">
              <a:sym typeface="+mn-ea"/>
            </a:endParaRPr>
          </a:p>
          <a:p>
            <a:r>
              <a:rPr altLang="en-US" lang="zh-CN">
                <a:sym typeface="+mn-ea"/>
              </a:rPr>
              <a:t>我们的专业局限在理工科，更应该增加对文学类作品的阅读与赏析；此外，我们也可以阅读、交流各学院推荐的专业相关书籍，增进对专业的理解。</a:t>
            </a:r>
            <a:endParaRPr altLang="en-US" lang="zh-CN"/>
          </a:p>
          <a:p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/>
      </p:grpSpPr>
      <p:sp>
        <p:nvSpPr>
          <p:cNvPr id="1048671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67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读书分享会是阅读社主要的品牌活动。</a:t>
            </a:r>
            <a:r>
              <a:rPr altLang="zh-CN" lang="en-US"/>
              <a:t>2023</a:t>
            </a:r>
            <a:r>
              <a:rPr altLang="en-US" lang="zh-CN"/>
              <a:t>年春季学期初始，我们与图书馆共同举办了以寒假共读书目《局外人》为主题的读书分享会，同学们通过阅读书籍选段，讨论主人公的情感变化与</a:t>
            </a:r>
            <a:r>
              <a:rPr altLang="en-US" lang="zh-CN"/>
              <a:t>行为抉择。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/>
      </p:grpSpPr>
      <p:sp>
        <p:nvSpPr>
          <p:cNvPr id="1048695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69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暖春</a:t>
            </a:r>
            <a:r>
              <a:rPr altLang="zh-CN" lang="en-US"/>
              <a:t>4</a:t>
            </a:r>
            <a:r>
              <a:rPr altLang="en-US" lang="zh-CN"/>
              <a:t>月，阅读社作为主办社团，与其他许多社团共同举办环湖踏春活动，邀请师生们共同体验汉服、制作青团、</a:t>
            </a:r>
            <a:r>
              <a:rPr altLang="en-US" lang="zh-CN"/>
              <a:t>体验风筝制作与绘画</a:t>
            </a:r>
            <a:r>
              <a:rPr altLang="en-US" lang="zh-CN"/>
              <a:t>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/>
      </p:grpSpPr>
      <p:sp>
        <p:nvSpPr>
          <p:cNvPr id="1048719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72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暖春</a:t>
            </a:r>
            <a:r>
              <a:rPr altLang="zh-CN" lang="en-US"/>
              <a:t>4</a:t>
            </a:r>
            <a:r>
              <a:rPr altLang="en-US" lang="zh-CN"/>
              <a:t>月，阅读社作为主办社团，与其他许多社团共同举办环湖踏春活动，邀请师生们共同体验汉服、制作青团、</a:t>
            </a:r>
            <a:r>
              <a:rPr altLang="en-US" lang="zh-CN"/>
              <a:t>体验风筝制作与绘画</a:t>
            </a:r>
            <a:r>
              <a:rPr altLang="en-US" lang="zh-CN"/>
              <a:t>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/>
      </p:grpSpPr>
      <p:sp>
        <p:nvSpPr>
          <p:cNvPr id="1048743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744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本学期初，我们</a:t>
            </a:r>
            <a:r>
              <a:rPr altLang="en-US" lang="zh-CN"/>
              <a:t>也组织了暑期共读书目《树语》的读书分享会，探讨人与自然的</a:t>
            </a:r>
            <a:r>
              <a:rPr altLang="en-US" lang="zh-CN"/>
              <a:t>关系。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/>
      </p:grpSpPr>
      <p:sp>
        <p:nvSpPr>
          <p:cNvPr id="1048767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76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本学期初，我们</a:t>
            </a:r>
            <a:r>
              <a:rPr altLang="en-US" lang="zh-CN"/>
              <a:t>也组织了暑期共读书目《树语》的读书分享会，探讨人与自然的</a:t>
            </a:r>
            <a:r>
              <a:rPr altLang="en-US" lang="zh-CN"/>
              <a:t>关系。</a:t>
            </a:r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/>
      </p:grpSpPr>
      <p:sp>
        <p:nvSpPr>
          <p:cNvPr id="1048791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79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altLang="en-US" lang="zh-CN"/>
              <a:t>本学期初，我们</a:t>
            </a:r>
            <a:r>
              <a:rPr altLang="en-US" lang="zh-CN"/>
              <a:t>也组织了暑期共读书目《树语》的读书分享会，探讨人与自然的</a:t>
            </a:r>
            <a:r>
              <a:rPr altLang="en-US" lang="zh-CN"/>
              <a:t>关系。</a:t>
            </a:r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1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90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4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2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3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46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90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5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52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5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9058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5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9060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6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6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6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2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65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6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90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6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35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3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903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903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3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8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9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0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4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5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6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tags" Target="../tags/tag1.xml"/><Relationship Id="rId3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5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Box 2"/>
          <p:cNvSpPr txBox="1"/>
          <p:nvPr/>
        </p:nvSpPr>
        <p:spPr>
          <a:xfrm>
            <a:off x="978406" y="2998000"/>
            <a:ext cx="2059305" cy="465455"/>
          </a:xfrm>
          <a:prstGeom prst="rect"/>
        </p:spPr>
        <p:txBody>
          <a:bodyPr anchor="t" anchorCtr="0" bIns="45720" lIns="91440" rIns="91440" rtlCol="0" tIns="45720" vert="horz" wrap="square">
            <a:spAutoFit/>
          </a:bodyPr>
          <a:p>
            <a:pPr>
              <a:lnSpc>
                <a:spcPct val="120000"/>
              </a:lnSpc>
              <a:spcBef>
                <a:spcPts val="375"/>
              </a:spcBef>
            </a:pPr>
            <a:r>
              <a:rPr sz="2025" lang="en-US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</a:t>
            </a:r>
            <a:r>
              <a:rPr altLang="en-US" sz="2025" lang="zh-CN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赵依桐</a:t>
            </a:r>
            <a:endParaRPr altLang="en-US" sz="2025" lang="zh-CN">
              <a:solidFill>
                <a:schemeClr val="l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585" name="TextBox 3"/>
          <p:cNvSpPr txBox="1"/>
          <p:nvPr/>
        </p:nvSpPr>
        <p:spPr>
          <a:xfrm>
            <a:off x="3298591" y="2998000"/>
            <a:ext cx="2086078" cy="534269"/>
          </a:xfrm>
          <a:prstGeom prst="rect"/>
        </p:spPr>
        <p:txBody>
          <a:bodyPr anchor="t" anchorCtr="0" bIns="45720" lIns="91440" rIns="91440" rtlCol="0" tIns="45720" vert="horz" wrap="square">
            <a:normAutofit/>
          </a:bodyPr>
          <a:p>
            <a:pPr>
              <a:lnSpc>
                <a:spcPct val="120000"/>
              </a:lnSpc>
              <a:spcBef>
                <a:spcPts val="375"/>
              </a:spcBef>
            </a:pPr>
            <a:r>
              <a:rPr sz="2025" 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2024-12-15</a:t>
            </a:r>
            <a:endParaRPr sz="2025" 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586" name="TextBox 4"/>
          <p:cNvSpPr txBox="1"/>
          <p:nvPr/>
        </p:nvSpPr>
        <p:spPr>
          <a:xfrm>
            <a:off x="685642" y="997750"/>
            <a:ext cx="6503541" cy="2000250"/>
          </a:xfrm>
          <a:prstGeom prst="rect"/>
        </p:spPr>
        <p:txBody>
          <a:bodyPr anchor="ctr" anchorCtr="0" bIns="57150" lIns="114300" rIns="114300" rtlCol="0" tIns="57150" vert="horz" wrap="square">
            <a:normAutofit lnSpcReduction="10000"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altLang="en-US" sz="32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浙江大学国际校区学生</a:t>
            </a:r>
            <a:endParaRPr altLang="en-US" sz="3200"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altLang="en-US" b="1" sz="54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书香</a:t>
            </a:r>
            <a:r>
              <a:rPr b="1" sz="5400" 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阅读社</a:t>
            </a:r>
            <a:r>
              <a:rPr altLang="en-US" b="1" sz="54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年终答辩</a:t>
            </a:r>
            <a:endParaRPr altLang="en-US" b="1" sz="5400"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587" name="文本框 6"/>
          <p:cNvSpPr txBox="1"/>
          <p:nvPr/>
        </p:nvSpPr>
        <p:spPr>
          <a:xfrm>
            <a:off x="978535" y="3733800"/>
            <a:ext cx="4064000" cy="39878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000" lang="zh-CN">
                <a:latin typeface="微软雅黑" panose="020B0503020204020204" charset="-122"/>
                <a:ea typeface="微软雅黑" panose="020B0503020204020204" charset="-122"/>
              </a:rPr>
              <a:t>社团指导教师：徐舒娜</a:t>
            </a:r>
            <a:endParaRPr altLang="en-US" sz="2000"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721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22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23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24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25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26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27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28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29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0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1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2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3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4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5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6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7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8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39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40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41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秋冬学期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742" name="文本框 43"/>
          <p:cNvSpPr txBox="1"/>
          <p:nvPr/>
        </p:nvSpPr>
        <p:spPr>
          <a:xfrm>
            <a:off x="653415" y="1295400"/>
            <a:ext cx="1001458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中大型活动：《活着》读书分享会</a:t>
            </a:r>
            <a:r>
              <a:rPr altLang="zh-CN" b="1" sz="2400" lang="en-US"/>
              <a:t>  202</a:t>
            </a:r>
            <a:r>
              <a:rPr altLang="zh-CN" b="1" sz="2400" lang="en-US"/>
              <a:t>4</a:t>
            </a:r>
            <a:r>
              <a:rPr altLang="zh-CN" b="1" sz="2400" lang="en-US"/>
              <a:t>.9.</a:t>
            </a:r>
            <a:r>
              <a:rPr altLang="zh-CN" b="1" sz="2400" lang="en-US"/>
              <a:t>2</a:t>
            </a:r>
            <a:r>
              <a:rPr altLang="zh-CN" b="1" sz="2400" lang="en-US"/>
              <a:t>1</a:t>
            </a:r>
            <a:endParaRPr altLang="zh-CN" b="1" sz="2400" lang="en-US"/>
          </a:p>
        </p:txBody>
      </p:sp>
      <p:pic>
        <p:nvPicPr>
          <p:cNvPr id="2097158" name="图片 3" descr="4f45354aadb36c1efe1bdbed9ac8fd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010400" y="1447800"/>
            <a:ext cx="3509645" cy="4970145"/>
          </a:xfrm>
          <a:prstGeom prst="rect"/>
        </p:spPr>
      </p:pic>
      <p:pic>
        <p:nvPicPr>
          <p:cNvPr id="209715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99465" y="1981200"/>
            <a:ext cx="5788025" cy="4339590"/>
          </a:xfrm>
          <a:prstGeom prst="rect"/>
        </p:spPr>
      </p:pic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745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46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47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48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49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0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1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2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3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4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5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6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7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8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9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60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61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62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63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64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65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秋冬学期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766" name="文本框 43"/>
          <p:cNvSpPr txBox="1"/>
          <p:nvPr/>
        </p:nvSpPr>
        <p:spPr>
          <a:xfrm>
            <a:off x="1009015" y="1301750"/>
            <a:ext cx="1001458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中大</a:t>
            </a:r>
            <a:r>
              <a:rPr altLang="en-US" b="1" sz="2400" lang="zh-CN"/>
              <a:t>型活动：书香阅读社×雲汐文学社</a:t>
            </a:r>
            <a:r>
              <a:rPr altLang="zh-CN" b="1" sz="2400" lang="en-US"/>
              <a:t> </a:t>
            </a:r>
            <a:r>
              <a:rPr altLang="en-US" b="1" sz="2400" lang="zh-CN"/>
              <a:t>文学之夜</a:t>
            </a:r>
            <a:endParaRPr altLang="en-US" b="1" sz="2400" lang="zh-CN"/>
          </a:p>
        </p:txBody>
      </p:sp>
      <p:pic>
        <p:nvPicPr>
          <p:cNvPr id="2097160" name="图片 1" descr="f71104aa23d7e000a451a6cd68ad73d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147445" y="2232025"/>
            <a:ext cx="5401310" cy="4050030"/>
          </a:xfrm>
          <a:prstGeom prst="rect"/>
        </p:spPr>
      </p:pic>
      <p:pic>
        <p:nvPicPr>
          <p:cNvPr id="2097161" name="图片 2" descr="dbc080a5255b8dfa2b00697305df1ca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096000" y="2209800"/>
            <a:ext cx="5379085" cy="4038600"/>
          </a:xfrm>
          <a:prstGeom prst="rect"/>
        </p:spPr>
      </p:pic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769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0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1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2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3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4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5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6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7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8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79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0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1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2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3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4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5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6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7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8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89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秋冬学期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790" name="文本框 43"/>
          <p:cNvSpPr txBox="1"/>
          <p:nvPr/>
        </p:nvSpPr>
        <p:spPr>
          <a:xfrm>
            <a:off x="1009015" y="1301750"/>
            <a:ext cx="1001458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中大型活动：社团嘉年华</a:t>
            </a:r>
            <a:r>
              <a:rPr altLang="zh-CN" b="1" sz="2400" lang="en-US"/>
              <a:t> </a:t>
            </a:r>
            <a:r>
              <a:rPr altLang="en-US" b="1" sz="2400" lang="zh-CN"/>
              <a:t>书香阅读社摊位</a:t>
            </a:r>
            <a:r>
              <a:rPr altLang="zh-CN" b="1" sz="2400" lang="en-US"/>
              <a:t>  2024.11.31</a:t>
            </a:r>
            <a:endParaRPr altLang="zh-CN" b="1" sz="2400" lang="en-US"/>
          </a:p>
        </p:txBody>
      </p:sp>
      <p:pic>
        <p:nvPicPr>
          <p:cNvPr id="2097162" name="图片 1" descr="03a3c9da73ee47146c2b3f7a0cbbb9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94740" y="2362200"/>
            <a:ext cx="4897120" cy="3671570"/>
          </a:xfrm>
          <a:prstGeom prst="rect"/>
        </p:spPr>
      </p:pic>
      <p:pic>
        <p:nvPicPr>
          <p:cNvPr id="2097163" name="图片 2" descr="f5a8bc9b44d63cf1727d74335b3131a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400800" y="2334260"/>
            <a:ext cx="4933950" cy="3699510"/>
          </a:xfrm>
          <a:prstGeom prst="rect"/>
        </p:spPr>
      </p:pic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793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94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95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96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97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98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99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0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1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2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3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4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5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6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7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8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09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10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11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12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13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秋冬学期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14" name="文本框 43"/>
          <p:cNvSpPr txBox="1"/>
          <p:nvPr/>
        </p:nvSpPr>
        <p:spPr>
          <a:xfrm>
            <a:off x="1009015" y="1301750"/>
            <a:ext cx="1001458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书院</a:t>
            </a:r>
            <a:r>
              <a:rPr altLang="en-US" b="1" sz="2400" lang="zh-CN"/>
              <a:t>联动活动：来同书院走廊挂画书籍推荐</a:t>
            </a:r>
            <a:r>
              <a:rPr altLang="zh-CN" b="1" sz="2400" lang="en-US"/>
              <a:t>  </a:t>
            </a:r>
            <a:endParaRPr altLang="zh-CN" b="1" sz="2400" lang="en-US"/>
          </a:p>
        </p:txBody>
      </p:sp>
      <p:pic>
        <p:nvPicPr>
          <p:cNvPr id="2097164" name="图片 1" descr="IMG_20241215_124000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9932" t="5958" r="6638" b="10626"/>
          <a:stretch>
            <a:fillRect/>
          </a:stretch>
        </p:blipFill>
        <p:spPr>
          <a:xfrm>
            <a:off x="1676400" y="1828800"/>
            <a:ext cx="3606800" cy="4808855"/>
          </a:xfrm>
          <a:prstGeom prst="rect"/>
        </p:spPr>
      </p:pic>
      <p:pic>
        <p:nvPicPr>
          <p:cNvPr id="2097165" name="图片 2" descr="IMG_20241215_12394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l="13714" t="11851" r="7918" b="8815"/>
          <a:stretch>
            <a:fillRect/>
          </a:stretch>
        </p:blipFill>
        <p:spPr>
          <a:xfrm>
            <a:off x="6172200" y="1828800"/>
            <a:ext cx="3517265" cy="4748530"/>
          </a:xfrm>
          <a:prstGeom prst="rect"/>
        </p:spPr>
      </p:pic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17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18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19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0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1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2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3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4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5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6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7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8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29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30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31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32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33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34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35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36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37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秋冬学期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38" name="文本框 43"/>
          <p:cNvSpPr txBox="1"/>
          <p:nvPr/>
        </p:nvSpPr>
        <p:spPr>
          <a:xfrm>
            <a:off x="799465" y="1143000"/>
            <a:ext cx="1001458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社团活动形式</a:t>
            </a:r>
            <a:r>
              <a:rPr altLang="en-US" b="1" sz="2400" lang="zh-CN"/>
              <a:t>更新：书香阅读社社团工作</a:t>
            </a:r>
            <a:r>
              <a:rPr altLang="en-US" b="1" sz="2400" lang="zh-CN"/>
              <a:t>手册与活动品牌企划</a:t>
            </a:r>
            <a:endParaRPr altLang="en-US" b="1" sz="2400" lang="zh-CN"/>
          </a:p>
        </p:txBody>
      </p:sp>
      <p:pic>
        <p:nvPicPr>
          <p:cNvPr id="2097166" name="图片 1" descr="2024-2025学年书香阅读社工作手册_0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038600" y="1676400"/>
            <a:ext cx="3498215" cy="4949190"/>
          </a:xfrm>
          <a:prstGeom prst="rect"/>
        </p:spPr>
      </p:pic>
      <p:pic>
        <p:nvPicPr>
          <p:cNvPr id="2097167" name="图片 2" descr="2024-2025学年书香阅读社工作手册_01(1)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99465" y="1676400"/>
            <a:ext cx="3529965" cy="4994910"/>
          </a:xfrm>
          <a:prstGeom prst="rect"/>
        </p:spPr>
      </p:pic>
      <p:pic>
        <p:nvPicPr>
          <p:cNvPr id="2097168" name="图片 3" descr="2024-2025学年书香阅读社工作手册_03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467600" y="1682115"/>
            <a:ext cx="3493770" cy="4943475"/>
          </a:xfrm>
          <a:prstGeom prst="rect"/>
        </p:spPr>
      </p:pic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41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42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43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44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45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46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47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48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49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0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1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2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3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4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5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6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7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8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59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60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61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秋冬学期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62" name="文本框 43"/>
          <p:cNvSpPr txBox="1"/>
          <p:nvPr/>
        </p:nvSpPr>
        <p:spPr>
          <a:xfrm>
            <a:off x="1009015" y="1301750"/>
            <a:ext cx="1001458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活动品牌：好书共读</a:t>
            </a:r>
            <a:endParaRPr altLang="en-US" b="1" sz="2400" lang="zh-CN"/>
          </a:p>
        </p:txBody>
      </p:sp>
      <p:pic>
        <p:nvPicPr>
          <p:cNvPr id="2097169" name="图片 1" descr="0843f64ad22ccd25ae253e869a84b9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88975" y="1905000"/>
            <a:ext cx="5914390" cy="4436110"/>
          </a:xfrm>
          <a:prstGeom prst="rect"/>
        </p:spPr>
      </p:pic>
      <p:sp>
        <p:nvSpPr>
          <p:cNvPr id="1048863" name="文本框 2"/>
          <p:cNvSpPr txBox="1"/>
          <p:nvPr/>
        </p:nvSpPr>
        <p:spPr>
          <a:xfrm>
            <a:off x="6982460" y="2362200"/>
            <a:ext cx="5209540" cy="163004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000" lang="zh-CN"/>
              <a:t>活动形式：自由阅读自己喜欢的书籍并进行分享与讨论</a:t>
            </a:r>
            <a:endParaRPr altLang="en-US" b="1" sz="2000" lang="zh-CN"/>
          </a:p>
          <a:p>
            <a:r>
              <a:rPr altLang="en-US" b="1" sz="2000" lang="zh-CN"/>
              <a:t>活动时间：每周六晚</a:t>
            </a:r>
            <a:r>
              <a:rPr altLang="zh-CN" b="1" sz="2000" lang="en-US"/>
              <a:t>6</a:t>
            </a:r>
            <a:r>
              <a:rPr altLang="en-US" b="1" sz="2000" lang="zh-CN"/>
              <a:t>：</a:t>
            </a:r>
            <a:r>
              <a:rPr altLang="zh-CN" b="1" sz="2000" lang="en-US"/>
              <a:t>00</a:t>
            </a:r>
            <a:endParaRPr altLang="zh-CN" b="1" sz="2000" lang="en-US"/>
          </a:p>
          <a:p>
            <a:r>
              <a:rPr altLang="en-US" b="1" sz="2000" lang="zh-CN"/>
              <a:t>活动地点：书香阅读社活动室</a:t>
            </a:r>
            <a:endParaRPr altLang="en-US" b="1" sz="2000" lang="zh-CN"/>
          </a:p>
          <a:p>
            <a:r>
              <a:rPr altLang="zh-CN" b="1" sz="2000" lang="en-US"/>
              <a:t>                       </a:t>
            </a:r>
            <a:r>
              <a:rPr altLang="en-US" b="1" sz="2000" lang="zh-CN"/>
              <a:t>（惟学书院阅览室）</a:t>
            </a:r>
            <a:endParaRPr altLang="en-US" b="1" sz="2000" lang="zh-CN"/>
          </a:p>
        </p:txBody>
      </p:sp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66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67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68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69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0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1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2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3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4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5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6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7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8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79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80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81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82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83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84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85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86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秋冬学期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887" name="文本框 43"/>
          <p:cNvSpPr txBox="1"/>
          <p:nvPr/>
        </p:nvSpPr>
        <p:spPr>
          <a:xfrm>
            <a:off x="1009015" y="1301750"/>
            <a:ext cx="1001458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活动品牌：</a:t>
            </a:r>
            <a:r>
              <a:rPr altLang="en-US" b="1" sz="2400" lang="zh-CN"/>
              <a:t>月度读书会</a:t>
            </a:r>
            <a:endParaRPr altLang="en-US" b="1" sz="2400" lang="zh-CN"/>
          </a:p>
        </p:txBody>
      </p:sp>
      <p:pic>
        <p:nvPicPr>
          <p:cNvPr id="2097170" name="图片 1" descr="3839c4fd3bb12cc4d8635f106882bec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69315" y="2076450"/>
            <a:ext cx="5702935" cy="4276090"/>
          </a:xfrm>
          <a:prstGeom prst="rect"/>
        </p:spPr>
      </p:pic>
      <p:sp>
        <p:nvSpPr>
          <p:cNvPr id="1048888" name="文本框 2"/>
          <p:cNvSpPr txBox="1"/>
          <p:nvPr/>
        </p:nvSpPr>
        <p:spPr>
          <a:xfrm>
            <a:off x="6982460" y="2362200"/>
            <a:ext cx="5209540" cy="13220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000" lang="zh-CN"/>
              <a:t>活动形式：每月一个主题，邀请社员或联动其他社团开展主题读书分享，形式</a:t>
            </a:r>
            <a:r>
              <a:rPr altLang="en-US" b="1" sz="2000" lang="zh-CN"/>
              <a:t>自由。</a:t>
            </a:r>
            <a:endParaRPr altLang="en-US" b="1" sz="2000" lang="zh-CN"/>
          </a:p>
          <a:p>
            <a:r>
              <a:rPr altLang="en-US" b="1" sz="2000" lang="zh-CN"/>
              <a:t>活动时间：每月</a:t>
            </a:r>
            <a:r>
              <a:rPr altLang="en-US" b="1" sz="2000" lang="zh-CN"/>
              <a:t>下旬</a:t>
            </a:r>
            <a:endParaRPr altLang="en-US" b="1" sz="2000" lang="zh-CN"/>
          </a:p>
          <a:p>
            <a:r>
              <a:rPr altLang="en-US" b="1" sz="2000" lang="zh-CN"/>
              <a:t>活动地点：书香阅读社</a:t>
            </a:r>
            <a:r>
              <a:rPr altLang="en-US" b="1" sz="2000" lang="zh-CN"/>
              <a:t>活动室</a:t>
            </a:r>
            <a:endParaRPr altLang="en-US" b="1" sz="2000" lang="zh-CN"/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891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92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93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94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95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96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97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98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899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0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1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2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3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4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5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6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7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8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09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10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11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秋冬学期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912" name="文本框 43"/>
          <p:cNvSpPr txBox="1"/>
          <p:nvPr/>
        </p:nvSpPr>
        <p:spPr>
          <a:xfrm>
            <a:off x="1009015" y="1301750"/>
            <a:ext cx="1001458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活动品牌：读书笔记漂流</a:t>
            </a:r>
            <a:endParaRPr altLang="en-US" b="1" sz="2400" lang="zh-CN"/>
          </a:p>
        </p:txBody>
      </p:sp>
      <p:pic>
        <p:nvPicPr>
          <p:cNvPr id="2097171" name="图片 1" descr="7c55551ea046996f4c27ed74ed8820f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95400" y="1981200"/>
            <a:ext cx="3211195" cy="4543425"/>
          </a:xfrm>
          <a:prstGeom prst="rect"/>
        </p:spPr>
      </p:pic>
      <p:sp>
        <p:nvSpPr>
          <p:cNvPr id="1048913" name="文本框 2"/>
          <p:cNvSpPr txBox="1"/>
          <p:nvPr/>
        </p:nvSpPr>
        <p:spPr>
          <a:xfrm>
            <a:off x="6982460" y="2362200"/>
            <a:ext cx="5209540" cy="70675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000" lang="zh-CN"/>
              <a:t>活动形式：书写并传递</a:t>
            </a:r>
            <a:r>
              <a:rPr altLang="en-US" b="1" sz="2000" lang="zh-CN"/>
              <a:t>漂流笔记本</a:t>
            </a:r>
            <a:endParaRPr altLang="en-US" b="1" sz="2000" lang="zh-CN"/>
          </a:p>
          <a:p>
            <a:r>
              <a:rPr altLang="en-US" b="1" sz="2000" lang="zh-CN"/>
              <a:t>活动时间：每学年秋冬学期至春夏学期初</a:t>
            </a:r>
            <a:endParaRPr altLang="en-US" b="1" sz="2000" lang="zh-CN"/>
          </a:p>
        </p:txBody>
      </p:sp>
      <p:pic>
        <p:nvPicPr>
          <p:cNvPr id="2097172" name="图片 3" descr="2bc0c6baedae0568274c07f9cb81352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33400" y="1762125"/>
            <a:ext cx="6401435" cy="4801235"/>
          </a:xfrm>
          <a:prstGeom prst="rect"/>
        </p:spPr>
      </p:pic>
      <p:pic>
        <p:nvPicPr>
          <p:cNvPr id="2097173" name="图片 4" descr="6c60ba0381a16c564f4d8bbfb1b93ba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54660" y="1981200"/>
            <a:ext cx="6365240" cy="441071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16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17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18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19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0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1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2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3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4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5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6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7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8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29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30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31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32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33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34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35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36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年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秋冬学期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937" name="文本框 43"/>
          <p:cNvSpPr txBox="1"/>
          <p:nvPr/>
        </p:nvSpPr>
        <p:spPr>
          <a:xfrm>
            <a:off x="914400" y="1050290"/>
            <a:ext cx="10014585" cy="39878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000" lang="zh-CN"/>
              <a:t>社团公众号运营：书单征集与活动预告</a:t>
            </a:r>
            <a:endParaRPr altLang="en-US" b="1" sz="2000" lang="zh-CN"/>
          </a:p>
        </p:txBody>
      </p:sp>
      <p:pic>
        <p:nvPicPr>
          <p:cNvPr id="2097174" name="图片 2" descr="058c8c79c51bfc015f923226dd6e8af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t="10287"/>
          <a:stretch>
            <a:fillRect/>
          </a:stretch>
        </p:blipFill>
        <p:spPr>
          <a:xfrm>
            <a:off x="1600200" y="1573530"/>
            <a:ext cx="2632075" cy="5248275"/>
          </a:xfrm>
          <a:prstGeom prst="rect"/>
        </p:spPr>
      </p:pic>
      <p:pic>
        <p:nvPicPr>
          <p:cNvPr id="2097175" name="图片 3" descr="5e8e62ceadd7e7441bc4909a495c8df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t="9648"/>
          <a:stretch>
            <a:fillRect/>
          </a:stretch>
        </p:blipFill>
        <p:spPr>
          <a:xfrm>
            <a:off x="4572000" y="1510665"/>
            <a:ext cx="2644775" cy="5311140"/>
          </a:xfrm>
          <a:prstGeom prst="rect"/>
        </p:spPr>
      </p:pic>
      <p:pic>
        <p:nvPicPr>
          <p:cNvPr id="2097176" name="图片 4" descr="fb7df82d76475891fb3a3e93c926de4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rcRect t="11019"/>
          <a:stretch>
            <a:fillRect/>
          </a:stretch>
        </p:blipFill>
        <p:spPr>
          <a:xfrm>
            <a:off x="7556500" y="1537335"/>
            <a:ext cx="2675255" cy="5292090"/>
          </a:xfrm>
          <a:prstGeom prst="rect"/>
        </p:spPr>
      </p:pic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"/>
          <p:cNvGrpSpPr/>
          <p:nvPr/>
        </p:nvGrpSpPr>
        <p:grpSpPr>
          <a:xfrm>
            <a:off x="1828519" y="2819093"/>
            <a:ext cx="2009662" cy="1138956"/>
            <a:chOff x="2084424" y="2462858"/>
            <a:chExt cx="2009662" cy="1138956"/>
          </a:xfrm>
        </p:grpSpPr>
        <p:sp>
          <p:nvSpPr>
            <p:cNvPr id="1048940" name="TextBox 3"/>
            <p:cNvSpPr txBox="1"/>
            <p:nvPr/>
          </p:nvSpPr>
          <p:spPr>
            <a:xfrm>
              <a:off x="2084424" y="2462858"/>
              <a:ext cx="2009662" cy="1138956"/>
            </a:xfrm>
            <a:prstGeom prst="rect"/>
          </p:spPr>
          <p:txBody>
            <a:bodyPr anchor="ctr" anchorCtr="1" bIns="33052" lIns="66008" rIns="66008" rtlCol="0" tIns="33052" wrap="square">
              <a:noAutofit/>
            </a:bodyPr>
            <a:p>
              <a:pPr algn="l">
                <a:lnSpc>
                  <a:spcPct val="80000"/>
                </a:lnSpc>
              </a:pPr>
              <a:r>
                <a:rPr b="1" sz="8025" lang="en-US">
                  <a:solidFill>
                    <a:schemeClr val="accent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b="1" sz="8025" lang="en-US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941" name="TextBox 4"/>
          <p:cNvSpPr txBox="1"/>
          <p:nvPr/>
        </p:nvSpPr>
        <p:spPr>
          <a:xfrm>
            <a:off x="3810143" y="2056009"/>
            <a:ext cx="6164285" cy="1951818"/>
          </a:xfrm>
          <a:prstGeom prst="rect"/>
        </p:spPr>
        <p:txBody>
          <a:bodyPr anchor="ctr" anchorCtr="0" bIns="45720" lIns="91440" rIns="91440" rtlCol="0" tIns="45720" vert="horz" wrap="square">
            <a:normAutofit lnSpcReduction="10000"/>
          </a:bodyPr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altLang="en-US" b="1" sz="45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下一学年</a:t>
            </a:r>
            <a:r>
              <a:rPr altLang="en-US" b="1" sz="45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工作计划</a:t>
            </a:r>
            <a:endParaRPr altLang="en-US" b="1" sz="4500"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942" name="文本框 4"/>
          <p:cNvSpPr txBox="1"/>
          <p:nvPr/>
        </p:nvSpPr>
        <p:spPr>
          <a:xfrm>
            <a:off x="10090150" y="5246370"/>
            <a:ext cx="4064000" cy="368300"/>
          </a:xfrm>
          <a:prstGeom prst="rect"/>
          <a:noFill/>
        </p:spPr>
        <p:txBody>
          <a:bodyPr rtlCol="0" wrap="square">
            <a:spAutoFit/>
          </a:bodyPr>
          <a:p>
            <a:endParaRPr altLang="en-US"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590" name="TextBox 3"/>
          <p:cNvSpPr txBox="1"/>
          <p:nvPr/>
        </p:nvSpPr>
        <p:spPr>
          <a:xfrm>
            <a:off x="544858" y="421974"/>
            <a:ext cx="2792730" cy="891540"/>
          </a:xfrm>
          <a:prstGeom prst="rect"/>
        </p:spPr>
        <p:txBody>
          <a:bodyPr anchor="ctr" anchorCtr="0" bIns="45720" lIns="91440" rIns="91440" rtlCol="0" tIns="45720" vert="horz" wrap="square">
            <a:spAutoFit/>
          </a:bodyPr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b="1" sz="5400" 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b="1" sz="5400" 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591" name="TextBox 4"/>
          <p:cNvSpPr txBox="1"/>
          <p:nvPr/>
        </p:nvSpPr>
        <p:spPr>
          <a:xfrm>
            <a:off x="628470" y="1137619"/>
            <a:ext cx="2792730" cy="447041"/>
          </a:xfrm>
          <a:prstGeom prst="rect"/>
        </p:spPr>
        <p:txBody>
          <a:bodyPr anchor="ctr" anchorCtr="0" bIns="45720" lIns="91440" rIns="91440" rtlCol="0" tIns="45720" vert="horz" wrap="square">
            <a:spAutoFit/>
          </a:bodyPr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b="1" sz="2400" lang="en-US">
                <a:solidFill>
                  <a:schemeClr val="l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  <a:endParaRPr b="1" sz="2400" lang="en-US">
              <a:solidFill>
                <a:schemeClr val="l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592" name="TextBox 5"/>
          <p:cNvSpPr txBox="1"/>
          <p:nvPr/>
        </p:nvSpPr>
        <p:spPr>
          <a:xfrm>
            <a:off x="1281479" y="1669445"/>
            <a:ext cx="5811370" cy="4337288"/>
          </a:xfrm>
          <a:prstGeom prst="rect"/>
        </p:spPr>
        <p:txBody>
          <a:bodyPr anchor="ctr" anchorCtr="0" bIns="45720" lIns="91440" rIns="91440" rtlCol="0" tIns="45720" vert="horz" wrap="square">
            <a:normAutofit lnSpcReduction="10000"/>
          </a:bodyPr>
          <a:p>
            <a:pPr algn="l" indent="-342900" lvl="0" marL="342900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Char char="l"/>
            </a:pPr>
            <a:r>
              <a:rPr altLang="en-US" sz="24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</a:t>
            </a:r>
            <a:r>
              <a:rPr altLang="en-US" sz="24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特色</a:t>
            </a:r>
            <a:endParaRPr altLang="en-US" sz="2400"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indent="-342900" lvl="0" marL="342900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Char char="l"/>
            </a:pPr>
            <a:r>
              <a:rPr altLang="en-US" sz="24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社团本年度</a:t>
            </a:r>
            <a:r>
              <a:rPr altLang="en-US" sz="24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活动及运营成果</a:t>
            </a:r>
            <a:endParaRPr altLang="en-US" sz="2400"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indent="-342900" lvl="0" marL="342900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Char char="l"/>
            </a:pPr>
            <a:r>
              <a:rPr altLang="en-US" sz="24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社团下一学年</a:t>
            </a:r>
            <a:r>
              <a:rPr altLang="en-US" sz="24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工作计划</a:t>
            </a:r>
            <a:endParaRPr altLang="en-US" sz="2400"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indent="0" lvl="0">
              <a:lnSpc>
                <a:spcPct val="150000"/>
              </a:lnSpc>
              <a:spcBef>
                <a:spcPts val="375"/>
              </a:spcBef>
              <a:buFont typeface="Wingdings" panose="05000000000000000000" charset="0"/>
              <a:buNone/>
            </a:pPr>
            <a:endParaRPr sz="2400" 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indent="0" lvl="0">
              <a:lnSpc>
                <a:spcPct val="150000"/>
              </a:lnSpc>
              <a:spcBef>
                <a:spcPts val="375"/>
              </a:spcBef>
              <a:buFont typeface="Arial" panose="020B0604020202020204"/>
              <a:buNone/>
            </a:pPr>
            <a:endParaRPr sz="2400" 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indent="0" lvl="0">
              <a:lnSpc>
                <a:spcPct val="120000"/>
              </a:lnSpc>
              <a:spcBef>
                <a:spcPts val="375"/>
              </a:spcBef>
              <a:buFont typeface="Arial" panose="020B0604020202020204"/>
              <a:buNone/>
            </a:pPr>
            <a:endParaRPr sz="2400" 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26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43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44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45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46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47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48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49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0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1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2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3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4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5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6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7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8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59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60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61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62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63" name="TextBox 47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活动计划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964" name="文本框 48"/>
          <p:cNvSpPr txBox="1"/>
          <p:nvPr/>
        </p:nvSpPr>
        <p:spPr>
          <a:xfrm>
            <a:off x="1219200" y="2362200"/>
            <a:ext cx="9824720" cy="2891790"/>
          </a:xfrm>
          <a:prstGeom prst="rect"/>
          <a:noFill/>
        </p:spPr>
        <p:txBody>
          <a:bodyPr anchor="t" rtlCol="0" wrap="square">
            <a:spAutoFit/>
          </a:bodyPr>
          <a:p>
            <a:pPr>
              <a:lnSpc>
                <a:spcPct val="150000"/>
              </a:lnSpc>
            </a:pPr>
            <a:r>
              <a:rPr altLang="zh-CN" lang="en-US">
                <a:sym typeface="+mn-ea"/>
              </a:rPr>
              <a:t>1. </a:t>
            </a:r>
            <a:r>
              <a:rPr altLang="en-US" lang="zh-CN">
                <a:sym typeface="+mn-ea"/>
              </a:rPr>
              <a:t>延续并不断调整改进现有品牌活动的形式，收集社员对于活动意见与建议，使社团品牌活动能够更好地服务全校师生，为大家提供培养阅读习惯、分享阅读思考的</a:t>
            </a:r>
            <a:r>
              <a:rPr altLang="en-US" lang="zh-CN">
                <a:sym typeface="+mn-ea"/>
              </a:rPr>
              <a:t>平台。</a:t>
            </a:r>
            <a:endParaRPr altLang="en-US" lang="zh-CN"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zh-CN" lang="en-US">
                <a:sym typeface="+mn-ea"/>
              </a:rPr>
              <a:t>2. </a:t>
            </a:r>
            <a:r>
              <a:rPr altLang="en-US" lang="zh-CN">
                <a:sym typeface="+mn-ea"/>
              </a:rPr>
              <a:t>创新月度读书会主题，邀请不同专业、不同学院的学生与老师分享专业相关书籍，联动其他社团、分享各类兴趣领域的书籍，邀请社员分享讨论自己喜欢的书籍等，拓展阅读</a:t>
            </a:r>
            <a:r>
              <a:rPr altLang="en-US" lang="zh-CN">
                <a:sym typeface="+mn-ea"/>
              </a:rPr>
              <a:t>视野。</a:t>
            </a:r>
            <a:endParaRPr altLang="en-US" lang="zh-CN"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zh-CN" lang="en-US">
                <a:sym typeface="+mn-ea"/>
              </a:rPr>
              <a:t>3. </a:t>
            </a:r>
            <a:r>
              <a:rPr altLang="en-US" lang="zh-CN">
                <a:sym typeface="+mn-ea"/>
              </a:rPr>
              <a:t>创新线上活动形式，建立线上书籍推荐、书籍交换等平台，加强阅读社微信群社群的运营，为社员提供一个日常分享与交流阅读感悟的线上社群。</a:t>
            </a:r>
            <a:endParaRPr altLang="en-US" lang="zh-CN"/>
          </a:p>
          <a:p>
            <a:pPr>
              <a:lnSpc>
                <a:spcPct val="150000"/>
              </a:lnSpc>
            </a:pPr>
            <a:endParaRPr altLang="en-US" lang="zh-CN">
              <a:sym typeface="+mn-ea"/>
            </a:endParaRPr>
          </a:p>
        </p:txBody>
      </p:sp>
      <p:sp>
        <p:nvSpPr>
          <p:cNvPr id="1048965" name="文本框 49"/>
          <p:cNvSpPr txBox="1"/>
          <p:nvPr/>
        </p:nvSpPr>
        <p:spPr>
          <a:xfrm>
            <a:off x="1275080" y="1755775"/>
            <a:ext cx="4064000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品牌活动</a:t>
            </a:r>
            <a:r>
              <a:rPr altLang="en-US" b="1" sz="2400" lang="zh-CN"/>
              <a:t>规划：</a:t>
            </a:r>
            <a:endParaRPr altLang="en-US" b="1" sz="2400"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26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68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69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0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1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2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3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4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5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6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7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8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79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80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81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82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83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84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85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86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87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88" name="TextBox 47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活动计划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989" name="文本框 47"/>
          <p:cNvSpPr txBox="1"/>
          <p:nvPr/>
        </p:nvSpPr>
        <p:spPr>
          <a:xfrm>
            <a:off x="1371600" y="1755775"/>
            <a:ext cx="9933940" cy="5806440"/>
          </a:xfrm>
          <a:prstGeom prst="rect"/>
          <a:noFill/>
        </p:spPr>
        <p:txBody>
          <a:bodyPr anchor="t" rtlCol="0" wrap="square">
            <a:spAutoFit/>
          </a:bodyPr>
          <a:p>
            <a:pPr>
              <a:lnSpc>
                <a:spcPct val="150000"/>
              </a:lnSpc>
            </a:pPr>
            <a:r>
              <a:rPr altLang="zh-CN" b="1" sz="2000" lang="en-US"/>
              <a:t>1.  </a:t>
            </a:r>
            <a:r>
              <a:rPr b="1" sz="2000" lang="en-US"/>
              <a:t>3.8 </a:t>
            </a:r>
            <a:r>
              <a:rPr altLang="en-US" b="1" sz="2000" lang="zh-CN"/>
              <a:t>妇女节系列读书活动</a:t>
            </a:r>
            <a:endParaRPr altLang="en-US" b="1" sz="2000" lang="zh-CN"/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altLang="en-US" b="1" lang="zh-CN"/>
              <a:t>女性主义读书分享会</a:t>
            </a:r>
            <a:endParaRPr altLang="en-US" b="1" lang="zh-CN"/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altLang="en-US" b="1" lang="zh-CN"/>
              <a:t>女性主义书籍推荐与书展</a:t>
            </a:r>
            <a:endParaRPr altLang="en-US" b="1" lang="zh-CN"/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altLang="en-US" b="1" lang="zh-CN"/>
              <a:t>妇女节主题书籍推荐推文</a:t>
            </a:r>
            <a:endParaRPr altLang="en-US" b="1" lang="zh-CN"/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altLang="en-US" b="1" lang="zh-CN"/>
              <a:t>书籍交换与感悟</a:t>
            </a:r>
            <a:r>
              <a:rPr altLang="en-US" b="1" lang="zh-CN"/>
              <a:t>分享</a:t>
            </a:r>
            <a:endParaRPr altLang="en-US" b="1" lang="zh-CN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altLang="en-US" b="1" lang="zh-CN"/>
          </a:p>
          <a:p>
            <a:pPr>
              <a:lnSpc>
                <a:spcPct val="150000"/>
              </a:lnSpc>
            </a:pPr>
            <a:r>
              <a:rPr altLang="zh-CN" b="1" sz="2000" lang="en-US"/>
              <a:t>2.  4.23 </a:t>
            </a:r>
            <a:r>
              <a:rPr altLang="en-US" b="1" sz="2000" lang="zh-CN"/>
              <a:t>世界读书日主题阅读活动</a:t>
            </a:r>
            <a:endParaRPr altLang="en-US" b="1" sz="2000" lang="zh-CN"/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altLang="en-US" b="1" lang="zh-CN"/>
              <a:t>书籍封面设计征集</a:t>
            </a:r>
            <a:r>
              <a:rPr altLang="en-US" b="1" lang="zh-CN"/>
              <a:t>活动</a:t>
            </a:r>
            <a:endParaRPr altLang="en-US" b="1" lang="zh-CN"/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altLang="en-US" b="1" lang="zh-CN"/>
              <a:t>主题书单征集与</a:t>
            </a:r>
            <a:r>
              <a:rPr altLang="en-US" b="1" lang="zh-CN"/>
              <a:t>推荐</a:t>
            </a:r>
            <a:endParaRPr altLang="en-US" b="1" lang="zh-CN"/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altLang="zh-CN" b="1" lang="en-US"/>
              <a:t>“</a:t>
            </a:r>
            <a:r>
              <a:rPr altLang="en-US" b="1" lang="zh-CN"/>
              <a:t>如果我是作者</a:t>
            </a:r>
            <a:r>
              <a:rPr altLang="zh-CN" b="1" lang="en-US"/>
              <a:t>”</a:t>
            </a:r>
            <a:r>
              <a:rPr altLang="en-US" b="1" lang="zh-CN"/>
              <a:t>：故事结局改写征集</a:t>
            </a:r>
            <a:r>
              <a:rPr altLang="en-US" b="1" lang="zh-CN"/>
              <a:t>活动</a:t>
            </a:r>
            <a:endParaRPr altLang="en-US" b="1" lang="zh-CN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altLang="en-US" b="1" lang="zh-CN"/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l"/>
            </a:pPr>
            <a:endParaRPr altLang="en-US" b="1" lang="zh-CN"/>
          </a:p>
          <a:p>
            <a:endParaRPr altLang="en-US" lang="zh-CN"/>
          </a:p>
          <a:p>
            <a:endParaRPr altLang="en-US" lang="zh-CN"/>
          </a:p>
          <a:p>
            <a:endParaRPr altLang="en-US" lang="zh-CN"/>
          </a:p>
        </p:txBody>
      </p:sp>
      <p:sp>
        <p:nvSpPr>
          <p:cNvPr id="1048990" name="文本框 49"/>
          <p:cNvSpPr txBox="1"/>
          <p:nvPr/>
        </p:nvSpPr>
        <p:spPr>
          <a:xfrm>
            <a:off x="1275080" y="1295400"/>
            <a:ext cx="4064000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中大型活动</a:t>
            </a:r>
            <a:r>
              <a:rPr altLang="en-US" b="1" sz="2400" lang="zh-CN"/>
              <a:t>规划：</a:t>
            </a:r>
            <a:endParaRPr altLang="en-US" b="1" sz="2400"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23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991" name="AutoShape 24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92" name="AutoShape 25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93" name="AutoShape 26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94" name="AutoShape 27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95" name="AutoShape 28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96" name="AutoShape 29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97" name="AutoShape 30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98" name="AutoShape 31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999" name="AutoShape 32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0" name="AutoShape 33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1" name="AutoShape 34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2" name="AutoShape 35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3" name="AutoShape 36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4" name="AutoShape 37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5" name="AutoShape 38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6" name="AutoShape 39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7" name="AutoShape 40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8" name="AutoShape 41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09" name="AutoShape 42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10" name="AutoShape 43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011" name="TextBox 44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社团建设目标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901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04832" y="1295408"/>
            <a:ext cx="10852237" cy="5388907"/>
          </a:xfrm>
          <a:prstGeom prst="rect"/>
        </p:spPr>
        <p:txBody>
          <a:bodyPr bIns="46990" lIns="90170" rIns="90170" rtlCol="0" tIns="46990" vert="horz" wrap="square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b="1" sz="2000" lang="zh-CN" spc="0">
                <a:latin typeface="+mn-lt"/>
                <a:ea typeface="+mn-ea"/>
              </a:rPr>
              <a:t>社团文化</a:t>
            </a:r>
            <a:endParaRPr altLang="en-US" sz="2000" lang="zh-CN" spc="0">
              <a:latin typeface="+mn-lt"/>
              <a:ea typeface="+mn-ea"/>
            </a:endParaRPr>
          </a:p>
          <a:p>
            <a:pPr indent="457200" marL="0">
              <a:buNone/>
            </a:pPr>
            <a:r>
              <a:rPr altLang="en-US" sz="2000" lang="zh-CN" spc="0">
                <a:latin typeface="+mn-lt"/>
                <a:ea typeface="+mn-ea"/>
              </a:rPr>
              <a:t>提高社团凝聚力，定期举行社团内活动以营造社团内阅读氛围，提高社员阅读书籍、分享好书积极性。</a:t>
            </a:r>
            <a:endParaRPr altLang="en-US" sz="2000" lang="zh-CN" spc="0">
              <a:latin typeface="+mn-lt"/>
              <a:ea typeface="+mn-ea"/>
            </a:endParaRPr>
          </a:p>
          <a:p>
            <a:pPr indent="457200" marL="0">
              <a:buNone/>
            </a:pPr>
            <a:r>
              <a:rPr sz="2000" spc="0">
                <a:latin typeface="+mn-lt"/>
                <a:ea typeface="+mn-ea"/>
              </a:rPr>
              <a:t>营造“爱读书，读好书，善读书”校园文化氛围，致力于丰富同学们的精神生</a:t>
            </a:r>
            <a:r>
              <a:rPr sz="2000" spc="0">
                <a:latin typeface="+mn-lt"/>
                <a:ea typeface="+mn-ea"/>
              </a:rPr>
              <a:t>活。</a:t>
            </a:r>
            <a:endParaRPr sz="2000" spc="0">
              <a:latin typeface="+mn-lt"/>
              <a:ea typeface="+mn-ea"/>
            </a:endParaRPr>
          </a:p>
          <a:p>
            <a:pPr indent="457200" marL="0">
              <a:buNone/>
            </a:pPr>
            <a:endParaRPr altLang="en-US" sz="2000" lang="zh-CN" spc="0">
              <a:latin typeface="+mn-lt"/>
              <a:ea typeface="+mn-ea"/>
            </a:endParaRPr>
          </a:p>
          <a:p>
            <a:r>
              <a:rPr altLang="en-US" b="1" sz="2000" lang="zh-CN" spc="0">
                <a:latin typeface="+mn-lt"/>
                <a:ea typeface="+mn-ea"/>
              </a:rPr>
              <a:t>社团规模</a:t>
            </a:r>
            <a:endParaRPr altLang="en-US" sz="2000" lang="zh-CN" spc="0">
              <a:latin typeface="+mn-lt"/>
              <a:ea typeface="+mn-ea"/>
            </a:endParaRPr>
          </a:p>
          <a:p>
            <a:pPr indent="457200" marL="0">
              <a:buNone/>
            </a:pPr>
            <a:r>
              <a:rPr altLang="en-US" sz="2000" lang="zh-CN" spc="0">
                <a:latin typeface="+mn-lt"/>
                <a:ea typeface="+mn-ea"/>
              </a:rPr>
              <a:t>扩大核心社员规模：通过组织大型活动，吸纳更多同学成为社团核心成员，参与</a:t>
            </a:r>
            <a:r>
              <a:rPr altLang="en-US" sz="2000" lang="zh-CN" spc="0">
                <a:latin typeface="+mn-lt"/>
                <a:ea typeface="+mn-ea"/>
              </a:rPr>
              <a:t>活动组织。</a:t>
            </a:r>
            <a:endParaRPr altLang="en-US" sz="2000" lang="zh-CN" spc="0">
              <a:latin typeface="+mn-lt"/>
              <a:ea typeface="+mn-ea"/>
            </a:endParaRPr>
          </a:p>
          <a:p>
            <a:pPr indent="457200" marL="0">
              <a:buNone/>
            </a:pPr>
            <a:r>
              <a:rPr altLang="en-US" sz="2000" lang="zh-CN" spc="0">
                <a:latin typeface="+mn-lt"/>
                <a:ea typeface="+mn-ea"/>
              </a:rPr>
              <a:t>扩大社团规模：通过各类对外阅读活动吸引热爱阅读的同学加入阅读社，扩大社团规模。</a:t>
            </a:r>
            <a:endParaRPr altLang="zh-CN" sz="2000" lang="en-US" spc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3" name="TextBox 2"/>
          <p:cNvSpPr txBox="1"/>
          <p:nvPr/>
        </p:nvSpPr>
        <p:spPr>
          <a:xfrm>
            <a:off x="778650" y="2540805"/>
            <a:ext cx="5676900" cy="943357"/>
          </a:xfrm>
          <a:prstGeom prst="rect"/>
        </p:spPr>
        <p:txBody>
          <a:bodyPr anchor="ctr" anchorCtr="0" bIns="57150" lIns="114300" rIns="114300" rtlCol="0" tIns="57150" vert="horz" wrap="square">
            <a:spAutoFit/>
          </a:bodyPr>
          <a:p>
            <a:pPr algn="l">
              <a:lnSpc>
                <a:spcPct val="64000"/>
              </a:lnSpc>
            </a:pPr>
            <a:r>
              <a:rPr b="1" sz="8775" 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  <a:endParaRPr b="1" sz="8775" lang="en-US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9014" name="TextBox 3"/>
          <p:cNvSpPr txBox="1"/>
          <p:nvPr/>
        </p:nvSpPr>
        <p:spPr>
          <a:xfrm>
            <a:off x="1341358" y="1803717"/>
            <a:ext cx="3248025" cy="455677"/>
          </a:xfrm>
          <a:prstGeom prst="rect"/>
        </p:spPr>
        <p:txBody>
          <a:bodyPr anchor="ctr" anchorCtr="0" bIns="57150" lIns="114300" rIns="114300" rtlCol="0" tIns="57150" vert="horz" wrap="square">
            <a:spAutoFit/>
          </a:bodyPr>
          <a:p>
            <a:pPr algn="l">
              <a:lnSpc>
                <a:spcPct val="64000"/>
              </a:lnSpc>
            </a:pPr>
            <a:r>
              <a:rPr b="1" sz="3600" 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感谢您的观看</a:t>
            </a:r>
            <a:endParaRPr b="1" sz="3600" 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2"/>
          <p:cNvGrpSpPr/>
          <p:nvPr/>
        </p:nvGrpSpPr>
        <p:grpSpPr>
          <a:xfrm>
            <a:off x="2084424" y="2666693"/>
            <a:ext cx="2009662" cy="1138956"/>
            <a:chOff x="2084424" y="2462858"/>
            <a:chExt cx="2009662" cy="1138956"/>
          </a:xfrm>
        </p:grpSpPr>
        <p:sp>
          <p:nvSpPr>
            <p:cNvPr id="1048593" name="TextBox 3"/>
            <p:cNvSpPr txBox="1"/>
            <p:nvPr/>
          </p:nvSpPr>
          <p:spPr>
            <a:xfrm>
              <a:off x="2084424" y="2462858"/>
              <a:ext cx="2009662" cy="1138956"/>
            </a:xfrm>
            <a:prstGeom prst="rect"/>
          </p:spPr>
          <p:txBody>
            <a:bodyPr anchor="ctr" anchorCtr="1" bIns="33052" lIns="66008" rIns="66008" rtlCol="0" tIns="33052" wrap="square">
              <a:noAutofit/>
            </a:bodyPr>
            <a:p>
              <a:pPr algn="l">
                <a:lnSpc>
                  <a:spcPct val="80000"/>
                </a:lnSpc>
              </a:pPr>
              <a:r>
                <a:rPr b="1" sz="8025" lang="en-US">
                  <a:solidFill>
                    <a:schemeClr val="accent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b="1" sz="8025" lang="en-US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594" name="TextBox 4"/>
          <p:cNvSpPr txBox="1"/>
          <p:nvPr/>
        </p:nvSpPr>
        <p:spPr>
          <a:xfrm>
            <a:off x="3962543" y="1904879"/>
            <a:ext cx="6164285" cy="1951818"/>
          </a:xfrm>
          <a:prstGeom prst="rect"/>
        </p:spPr>
        <p:txBody>
          <a:bodyPr anchor="ctr" anchorCtr="0" bIns="45720" lIns="91440" rIns="91440" rtlCol="0" tIns="45720" vert="horz" wrap="square">
            <a:normAutofit/>
          </a:bodyPr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altLang="en-US" b="1" sz="45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</a:t>
            </a:r>
            <a:r>
              <a:rPr altLang="en-US" b="1" sz="45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特色</a:t>
            </a:r>
            <a:endParaRPr altLang="en-US" b="1" sz="4500"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1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595" name="AutoShape 22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AutoShape 23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597" name="AutoShape 24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598" name="AutoShape 25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599" name="AutoShape 26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0" name="AutoShape 27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1" name="AutoShape 28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2" name="AutoShape 29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3" name="AutoShape 30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4" name="AutoShape 31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5" name="AutoShape 32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6" name="AutoShape 33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7" name="AutoShape 34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8" name="AutoShape 35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09" name="AutoShape 36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10" name="AutoShape 37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11" name="AutoShape 38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12" name="AutoShape 39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13" name="AutoShape 40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14" name="AutoShape 41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15" name="TextBox 42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体系化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成员架构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616" name="文本框 1"/>
          <p:cNvSpPr txBox="1"/>
          <p:nvPr/>
        </p:nvSpPr>
        <p:spPr>
          <a:xfrm>
            <a:off x="1524000" y="2242820"/>
            <a:ext cx="9275445" cy="35585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lang="en-US"/>
              <a:t>1.</a:t>
            </a:r>
            <a:r>
              <a:rPr altLang="en-US" b="1" lang="zh-CN"/>
              <a:t>活动组织</a:t>
            </a:r>
            <a:endParaRPr altLang="en-US" b="1" lang="zh-CN"/>
          </a:p>
          <a:p>
            <a:r>
              <a:rPr altLang="en-US" lang="zh-CN"/>
              <a:t>书香阅读社所有社内、对外活动由所有核心社员共同负责，每个活动由一位负责人主要负责组织，根据活动复杂程度，由</a:t>
            </a:r>
            <a:r>
              <a:rPr altLang="zh-CN" lang="en-US"/>
              <a:t>2-3</a:t>
            </a:r>
            <a:r>
              <a:rPr altLang="en-US" lang="zh-CN"/>
              <a:t>位社员协助组织。</a:t>
            </a:r>
            <a:endParaRPr altLang="en-US" lang="zh-CN"/>
          </a:p>
          <a:p>
            <a:r>
              <a:rPr altLang="en-US" b="1" lang="zh-CN"/>
              <a:t>负责人：胡奕</a:t>
            </a:r>
            <a:endParaRPr altLang="en-US" b="1" lang="zh-CN"/>
          </a:p>
          <a:p>
            <a:endParaRPr altLang="en-US" lang="zh-CN"/>
          </a:p>
          <a:p>
            <a:r>
              <a:rPr altLang="zh-CN" b="1" lang="en-US"/>
              <a:t>2.</a:t>
            </a:r>
            <a:r>
              <a:rPr altLang="en-US" b="1" lang="zh-CN"/>
              <a:t>财务报销</a:t>
            </a:r>
            <a:endParaRPr altLang="en-US" b="1" lang="zh-CN"/>
          </a:p>
          <a:p>
            <a:r>
              <a:rPr altLang="en-US" lang="zh-CN"/>
              <a:t>由</a:t>
            </a:r>
            <a:r>
              <a:rPr altLang="zh-CN" lang="en-US"/>
              <a:t>1-2</a:t>
            </a:r>
            <a:r>
              <a:rPr altLang="en-US" lang="zh-CN"/>
              <a:t>名社员负责活动经费分配、活动物资购置、活动费用报销工作。</a:t>
            </a:r>
            <a:endParaRPr altLang="en-US" lang="zh-CN"/>
          </a:p>
          <a:p>
            <a:r>
              <a:rPr altLang="en-US" b="1" lang="zh-CN"/>
              <a:t>负责人：夏澎乐</a:t>
            </a:r>
            <a:endParaRPr altLang="en-US" b="1" lang="zh-CN"/>
          </a:p>
          <a:p>
            <a:endParaRPr altLang="en-US" b="1" lang="zh-CN"/>
          </a:p>
          <a:p>
            <a:r>
              <a:rPr altLang="zh-CN" b="1" lang="en-US"/>
              <a:t>3.</a:t>
            </a:r>
            <a:r>
              <a:rPr altLang="en-US" b="1" lang="zh-CN"/>
              <a:t>社团宣传</a:t>
            </a:r>
            <a:endParaRPr altLang="en-US" b="1" lang="zh-CN"/>
          </a:p>
          <a:p>
            <a:r>
              <a:rPr altLang="en-US" lang="zh-CN"/>
              <a:t>由</a:t>
            </a:r>
            <a:r>
              <a:rPr altLang="zh-CN" lang="en-US"/>
              <a:t>2-3</a:t>
            </a:r>
            <a:r>
              <a:rPr altLang="en-US" lang="zh-CN"/>
              <a:t>名社员负责社团活动宣传，包括活动海报设计、活动推文编辑、社团公众号日常运营（每月书单栏目与活动</a:t>
            </a:r>
            <a:r>
              <a:rPr altLang="en-US" lang="zh-CN"/>
              <a:t>预告）</a:t>
            </a:r>
            <a:endParaRPr altLang="en-US" lang="zh-CN"/>
          </a:p>
          <a:p>
            <a:r>
              <a:rPr altLang="en-US" b="1" lang="zh-CN"/>
              <a:t>负责人：李雨璇</a:t>
            </a:r>
            <a:endParaRPr altLang="en-US" b="1" lang="zh-CN"/>
          </a:p>
        </p:txBody>
      </p:sp>
      <p:sp>
        <p:nvSpPr>
          <p:cNvPr id="1048617" name="文本框 4"/>
          <p:cNvSpPr txBox="1"/>
          <p:nvPr/>
        </p:nvSpPr>
        <p:spPr>
          <a:xfrm>
            <a:off x="1524000" y="1447800"/>
            <a:ext cx="4064000" cy="70675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000" lang="zh-CN"/>
              <a:t>社长：赵依桐</a:t>
            </a:r>
            <a:endParaRPr altLang="en-US" b="1" sz="2000" lang="zh-CN"/>
          </a:p>
          <a:p>
            <a:r>
              <a:rPr altLang="en-US" b="1" sz="2000" lang="zh-CN"/>
              <a:t>副社长：刘子墨</a:t>
            </a:r>
            <a:endParaRPr altLang="en-US" b="1" sz="2000" 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extBox 5"/>
          <p:cNvSpPr txBox="1"/>
          <p:nvPr/>
        </p:nvSpPr>
        <p:spPr>
          <a:xfrm>
            <a:off x="1643863" y="3325809"/>
            <a:ext cx="7220692" cy="662940"/>
          </a:xfrm>
          <a:prstGeom prst="rect"/>
        </p:spPr>
        <p:txBody>
          <a:bodyPr anchor="t" anchorCtr="0" bIns="57150" lIns="114300" rIns="114300" rtlCol="0" tIns="57150" vert="horz" wrap="square">
            <a:spAutoFit/>
          </a:bodyPr>
          <a:p>
            <a:pPr>
              <a:lnSpc>
                <a:spcPct val="120000"/>
              </a:lnSpc>
            </a:pPr>
            <a:r>
              <a:rPr sz="1500"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随着社会的发展，人们对精神文化生活的需求越来越高，阅读成为了一种追求和享受。</a:t>
            </a:r>
            <a:endParaRPr sz="1500"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621" name="TextBox 9"/>
          <p:cNvSpPr txBox="1"/>
          <p:nvPr/>
        </p:nvSpPr>
        <p:spPr>
          <a:xfrm>
            <a:off x="3472914" y="4947518"/>
            <a:ext cx="7220692" cy="662941"/>
          </a:xfrm>
          <a:prstGeom prst="rect"/>
        </p:spPr>
        <p:txBody>
          <a:bodyPr anchor="t" anchorCtr="0" bIns="57150" lIns="114300" rIns="114300" rtlCol="0" tIns="57150" vert="horz" wrap="square">
            <a:spAutoFit/>
          </a:bodyPr>
          <a:p>
            <a:pPr>
              <a:lnSpc>
                <a:spcPct val="120000"/>
              </a:lnSpc>
            </a:pPr>
            <a:r>
              <a:rPr sz="1500"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阅读社的成立，为喜欢阅读的人提供了一个交流和学习的平台，也为推广阅读文化做出了积极的贡献。</a:t>
            </a:r>
            <a:endParaRPr sz="1500"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9" name="Group 11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62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2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2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2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2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2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2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2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3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4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4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42" name="TextBox 32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社团突出优势及与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校园文化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契合程度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643" name="文本框 1"/>
          <p:cNvSpPr txBox="1"/>
          <p:nvPr/>
        </p:nvSpPr>
        <p:spPr>
          <a:xfrm>
            <a:off x="1524000" y="1524000"/>
            <a:ext cx="8902065" cy="178371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000" lang="zh-CN"/>
              <a:t>突出优势：</a:t>
            </a:r>
            <a:endParaRPr altLang="en-US" sz="2000" lang="zh-CN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altLang="en-US" sz="2000" lang="zh-CN"/>
              <a:t>通过</a:t>
            </a:r>
            <a:r>
              <a:rPr altLang="en-US" sz="2000" lang="zh-CN"/>
              <a:t>日常阅读活动营造校园书香氛围，唤起同学们的阅读习惯</a:t>
            </a:r>
            <a:endParaRPr altLang="en-US" sz="2000" lang="zh-CN"/>
          </a:p>
          <a:p>
            <a:pPr>
              <a:lnSpc>
                <a:spcPct val="150000"/>
              </a:lnSpc>
            </a:pPr>
            <a:r>
              <a:rPr altLang="en-US" sz="2000" lang="zh-CN"/>
              <a:t>通过线上、线下读书交流，搭建爱书人抒发感想、相互交流的平台</a:t>
            </a:r>
            <a:endParaRPr altLang="en-US" sz="2000" lang="zh-CN"/>
          </a:p>
          <a:p>
            <a:pPr>
              <a:lnSpc>
                <a:spcPct val="150000"/>
              </a:lnSpc>
            </a:pPr>
            <a:r>
              <a:rPr altLang="en-US" sz="2000" lang="zh-CN"/>
              <a:t>通过读书分享会，培养阅读中的思考与批判意识，突破</a:t>
            </a:r>
            <a:r>
              <a:rPr altLang="en-US" sz="2000" lang="zh-CN"/>
              <a:t>信息茧房</a:t>
            </a:r>
            <a:endParaRPr altLang="en-US" sz="2000" lang="zh-CN"/>
          </a:p>
        </p:txBody>
      </p:sp>
      <p:sp>
        <p:nvSpPr>
          <p:cNvPr id="1048644" name="文本框 2"/>
          <p:cNvSpPr txBox="1"/>
          <p:nvPr/>
        </p:nvSpPr>
        <p:spPr>
          <a:xfrm>
            <a:off x="1549400" y="3429000"/>
            <a:ext cx="9412605" cy="34442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000" lang="zh-CN"/>
              <a:t>校园文化契合度：</a:t>
            </a:r>
            <a:endParaRPr altLang="en-US" b="1" sz="2000" lang="zh-CN"/>
          </a:p>
          <a:p>
            <a:endParaRPr altLang="en-US" sz="2000" lang="zh-CN"/>
          </a:p>
          <a:p>
            <a:pPr>
              <a:lnSpc>
                <a:spcPct val="150000"/>
              </a:lnSpc>
            </a:pPr>
            <a:r>
              <a:rPr altLang="en-US" sz="2000" lang="zh-CN"/>
              <a:t>国际</a:t>
            </a:r>
            <a:r>
              <a:rPr altLang="en-US" sz="2000" lang="zh-CN"/>
              <a:t>校区：阅读英文著作、与国际生</a:t>
            </a:r>
            <a:r>
              <a:rPr altLang="en-US" sz="2000" lang="zh-CN"/>
              <a:t>和外教开展阅读交流</a:t>
            </a:r>
            <a:endParaRPr altLang="en-US" sz="2000" lang="zh-CN"/>
          </a:p>
          <a:p>
            <a:pPr>
              <a:lnSpc>
                <a:spcPct val="150000"/>
              </a:lnSpc>
            </a:pPr>
            <a:r>
              <a:rPr altLang="en-US" sz="2000" lang="zh-CN">
                <a:sym typeface="+mn-ea"/>
              </a:rPr>
              <a:t>理工科：</a:t>
            </a:r>
            <a:endParaRPr altLang="en-US" sz="2000" lang="zh-CN"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en-US" sz="2000" lang="zh-CN">
                <a:sym typeface="+mn-ea"/>
              </a:rPr>
              <a:t>工程（电子计算机、电气、机械、土木）、生物（生物医学、生物信息）、商学院</a:t>
            </a:r>
            <a:endParaRPr altLang="en-US" sz="2000" lang="zh-CN"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en-US" sz="2000" lang="zh-CN">
                <a:sym typeface="+mn-ea"/>
              </a:rPr>
              <a:t>无文科类专业，增加文学类作品的阅读</a:t>
            </a:r>
            <a:endParaRPr altLang="en-US" sz="2000" lang="zh-CN">
              <a:sym typeface="+mn-ea"/>
            </a:endParaRPr>
          </a:p>
          <a:p>
            <a:pPr>
              <a:lnSpc>
                <a:spcPct val="150000"/>
              </a:lnSpc>
            </a:pPr>
            <a:r>
              <a:rPr altLang="en-US" sz="2000" lang="zh-CN">
                <a:sym typeface="+mn-ea"/>
              </a:rPr>
              <a:t>阅读、交流各学院推荐的专业相关书籍</a:t>
            </a:r>
            <a:endParaRPr altLang="en-US" sz="2000" lang="zh-CN"/>
          </a:p>
          <a:p>
            <a:pPr>
              <a:lnSpc>
                <a:spcPct val="150000"/>
              </a:lnSpc>
            </a:pPr>
            <a:endParaRPr altLang="en-US" sz="2000" 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2"/>
          <p:cNvGrpSpPr/>
          <p:nvPr/>
        </p:nvGrpSpPr>
        <p:grpSpPr>
          <a:xfrm>
            <a:off x="2084424" y="2462858"/>
            <a:ext cx="2009662" cy="1138956"/>
            <a:chOff x="2084424" y="2462858"/>
            <a:chExt cx="2009662" cy="1138956"/>
          </a:xfrm>
        </p:grpSpPr>
        <p:sp>
          <p:nvSpPr>
            <p:cNvPr id="1048647" name="TextBox 3"/>
            <p:cNvSpPr txBox="1"/>
            <p:nvPr/>
          </p:nvSpPr>
          <p:spPr>
            <a:xfrm>
              <a:off x="2084424" y="2462858"/>
              <a:ext cx="2009662" cy="1138956"/>
            </a:xfrm>
            <a:prstGeom prst="rect"/>
          </p:spPr>
          <p:txBody>
            <a:bodyPr anchor="ctr" anchorCtr="1" bIns="33052" lIns="66008" rIns="66008" rtlCol="0" tIns="33052" wrap="square">
              <a:noAutofit/>
            </a:bodyPr>
            <a:p>
              <a:pPr algn="l">
                <a:lnSpc>
                  <a:spcPct val="80000"/>
                </a:lnSpc>
              </a:pPr>
              <a:r>
                <a:rPr b="1" sz="8025" lang="en-US">
                  <a:solidFill>
                    <a:schemeClr val="accent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b="1" sz="8025" lang="en-US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648" name="TextBox 4"/>
          <p:cNvSpPr txBox="1"/>
          <p:nvPr/>
        </p:nvSpPr>
        <p:spPr>
          <a:xfrm>
            <a:off x="4038600" y="2463165"/>
            <a:ext cx="8161655" cy="1951990"/>
          </a:xfrm>
          <a:prstGeom prst="rect"/>
        </p:spPr>
        <p:txBody>
          <a:bodyPr anchor="ctr" anchorCtr="0" bIns="45720" lIns="91440" rIns="91440" rtlCol="0" tIns="45720" vert="horz" wrap="square">
            <a:normAutofit lnSpcReduction="10000"/>
          </a:bodyPr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altLang="en-US" b="1" sz="45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社团本年度活动</a:t>
            </a:r>
            <a:endParaRPr altLang="en-US" b="1" sz="4500"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altLang="en-US" b="1" sz="4500"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及运营成果</a:t>
            </a:r>
            <a:endParaRPr altLang="en-US" b="1" sz="4500"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  <a:spcBef>
                <a:spcPct val="0"/>
              </a:spcBef>
            </a:pPr>
            <a:endParaRPr b="1" sz="4500" 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22"/>
          <p:cNvGrpSpPr/>
          <p:nvPr/>
        </p:nvGrpSpPr>
        <p:grpSpPr>
          <a:xfrm>
            <a:off x="454963" y="93878"/>
            <a:ext cx="10641129" cy="893445"/>
            <a:chOff x="454963" y="93878"/>
            <a:chExt cx="10641129" cy="893445"/>
          </a:xfrm>
        </p:grpSpPr>
        <p:sp>
          <p:nvSpPr>
            <p:cNvPr id="1048649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0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1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2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3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4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5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6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7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8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59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0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1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2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3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4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5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6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7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8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69" name="TextBox 43"/>
            <p:cNvSpPr txBox="1"/>
            <p:nvPr/>
          </p:nvSpPr>
          <p:spPr>
            <a:xfrm>
              <a:off x="1094842" y="93878"/>
              <a:ext cx="10001250" cy="893445"/>
            </a:xfrm>
            <a:prstGeom prst="rect"/>
          </p:spPr>
          <p:txBody>
            <a:bodyPr anchor="t" anchorCtr="0" bIns="123825" lIns="123825" rIns="57150" rtlCol="0" tIns="123825" vert="horz" wrap="square">
              <a:spAutoFit/>
            </a:bodyPr>
            <a:p>
              <a:pPr>
                <a:lnSpc>
                  <a:spcPct val="140000"/>
                </a:lnSpc>
              </a:pP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社团本年度活动</a:t>
              </a:r>
              <a:r>
                <a:rPr altLang="zh-CN" b="1" sz="3000" lang="en-US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-- 2024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年春夏</a:t>
              </a:r>
              <a:r>
                <a:rPr altLang="en-US" b="1" sz="3000" lang="zh-CN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学期</a:t>
              </a:r>
              <a:endPara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48670" name="文本框 43"/>
          <p:cNvSpPr txBox="1"/>
          <p:nvPr/>
        </p:nvSpPr>
        <p:spPr>
          <a:xfrm>
            <a:off x="869315" y="1219200"/>
            <a:ext cx="7515860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中大型活动：《小王子》读书分享会</a:t>
            </a:r>
            <a:r>
              <a:rPr altLang="zh-CN" b="1" sz="2400" lang="en-US"/>
              <a:t> 2024.3.2</a:t>
            </a:r>
            <a:endParaRPr altLang="zh-CN" b="1" sz="2400" lang="en-US"/>
          </a:p>
        </p:txBody>
      </p:sp>
      <p:pic>
        <p:nvPicPr>
          <p:cNvPr id="2097153" name="图片 3" descr="微信图片_2024121113280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69315" y="1828800"/>
            <a:ext cx="5882640" cy="4411980"/>
          </a:xfrm>
          <a:prstGeom prst="rect"/>
        </p:spPr>
      </p:pic>
      <p:pic>
        <p:nvPicPr>
          <p:cNvPr id="2097154" name="图片 4" descr="微信图片_2024121113281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391400" y="1475105"/>
            <a:ext cx="3788410" cy="5051425"/>
          </a:xfrm>
          <a:prstGeom prst="rect"/>
        </p:spPr>
      </p:pic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2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048673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74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75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76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77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78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79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0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1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2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3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4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5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6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7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8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89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90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91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92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693" name="文本框 43"/>
          <p:cNvSpPr txBox="1"/>
          <p:nvPr/>
        </p:nvSpPr>
        <p:spPr>
          <a:xfrm>
            <a:off x="1009015" y="1301750"/>
            <a:ext cx="7515860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中大型活动：多社团协作</a:t>
            </a:r>
            <a:r>
              <a:rPr altLang="zh-CN" b="1" sz="2400" lang="en-US"/>
              <a:t> </a:t>
            </a:r>
            <a:r>
              <a:rPr altLang="en-US" b="1" sz="2400" lang="zh-CN"/>
              <a:t>环湖踏春</a:t>
            </a:r>
            <a:r>
              <a:rPr altLang="zh-CN" b="1" sz="2400" lang="en-US"/>
              <a:t> 2024.4.20</a:t>
            </a:r>
            <a:endParaRPr altLang="zh-CN" b="1" sz="2400" lang="en-US"/>
          </a:p>
        </p:txBody>
      </p:sp>
      <p:sp>
        <p:nvSpPr>
          <p:cNvPr id="1048694" name="TextBox 43"/>
          <p:cNvSpPr txBox="1"/>
          <p:nvPr/>
        </p:nvSpPr>
        <p:spPr>
          <a:xfrm>
            <a:off x="1094842" y="93878"/>
            <a:ext cx="10001250" cy="893445"/>
          </a:xfrm>
          <a:prstGeom prst="rect"/>
        </p:spPr>
        <p:txBody>
          <a:bodyPr anchor="t" anchorCtr="0" bIns="123825" lIns="123825" rIns="57150" rtlCol="0" tIns="123825" vert="horz" wrap="square">
            <a:spAutoFit/>
          </a:bodyPr>
          <a:p>
            <a:pPr>
              <a:lnSpc>
                <a:spcPct val="140000"/>
              </a:lnSpc>
            </a:pPr>
            <a:r>
              <a: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社团本年度活动</a:t>
            </a:r>
            <a:r>
              <a:rPr altLang="zh-CN" b="1" sz="3000" 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-- 2024</a:t>
            </a:r>
            <a:r>
              <a: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年春夏</a:t>
            </a:r>
            <a:r>
              <a: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学期</a:t>
            </a:r>
            <a:endParaRPr altLang="en-US" b="1" sz="3000" lang="zh-CN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97155" name="图片 5" descr="057206ea59c6e344e84a52c8fe2a78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286000" y="1828800"/>
            <a:ext cx="3394710" cy="4805045"/>
          </a:xfrm>
          <a:prstGeom prst="rect"/>
        </p:spPr>
      </p:pic>
      <p:pic>
        <p:nvPicPr>
          <p:cNvPr id="2097156" name="图片 6" descr="1fc38660eba9696fb8ea90dd31b7aa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l="14815" t="24996" r="14996" b="20842"/>
          <a:stretch>
            <a:fillRect/>
          </a:stretch>
        </p:blipFill>
        <p:spPr>
          <a:xfrm>
            <a:off x="7391400" y="1447800"/>
            <a:ext cx="3117850" cy="5346700"/>
          </a:xfrm>
          <a:prstGeom prst="rect"/>
        </p:spPr>
      </p:pic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2"/>
          <p:cNvGrpSpPr/>
          <p:nvPr/>
        </p:nvGrpSpPr>
        <p:grpSpPr>
          <a:xfrm>
            <a:off x="454963" y="331168"/>
            <a:ext cx="515576" cy="439821"/>
            <a:chOff x="454963" y="331168"/>
            <a:chExt cx="515576" cy="439821"/>
          </a:xfrm>
        </p:grpSpPr>
        <p:sp>
          <p:nvSpPr>
            <p:cNvPr id="1048697" name="AutoShape 23"/>
            <p:cNvSpPr/>
            <p:nvPr/>
          </p:nvSpPr>
          <p:spPr>
            <a:xfrm>
              <a:off x="454963" y="331168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98" name="AutoShape 24"/>
            <p:cNvSpPr/>
            <p:nvPr/>
          </p:nvSpPr>
          <p:spPr>
            <a:xfrm>
              <a:off x="575049" y="337743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699" name="AutoShape 25"/>
            <p:cNvSpPr/>
            <p:nvPr/>
          </p:nvSpPr>
          <p:spPr>
            <a:xfrm>
              <a:off x="689125" y="339460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0" name="AutoShape 26"/>
            <p:cNvSpPr/>
            <p:nvPr/>
          </p:nvSpPr>
          <p:spPr>
            <a:xfrm>
              <a:off x="799768" y="348430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1" name="AutoShape 27"/>
            <p:cNvSpPr/>
            <p:nvPr/>
          </p:nvSpPr>
          <p:spPr>
            <a:xfrm>
              <a:off x="904945" y="344297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2" name="AutoShape 28"/>
            <p:cNvSpPr/>
            <p:nvPr/>
          </p:nvSpPr>
          <p:spPr>
            <a:xfrm>
              <a:off x="454963" y="448942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3" name="AutoShape 29"/>
            <p:cNvSpPr/>
            <p:nvPr/>
          </p:nvSpPr>
          <p:spPr>
            <a:xfrm>
              <a:off x="575049" y="455517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4" name="AutoShape 30"/>
            <p:cNvSpPr/>
            <p:nvPr/>
          </p:nvSpPr>
          <p:spPr>
            <a:xfrm>
              <a:off x="689125" y="457233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5" name="AutoShape 31"/>
            <p:cNvSpPr/>
            <p:nvPr/>
          </p:nvSpPr>
          <p:spPr>
            <a:xfrm>
              <a:off x="799768" y="466203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6" name="AutoShape 32"/>
            <p:cNvSpPr/>
            <p:nvPr/>
          </p:nvSpPr>
          <p:spPr>
            <a:xfrm>
              <a:off x="904945" y="462070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7" name="AutoShape 33"/>
            <p:cNvSpPr/>
            <p:nvPr/>
          </p:nvSpPr>
          <p:spPr>
            <a:xfrm>
              <a:off x="454963" y="566715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8" name="AutoShape 34"/>
            <p:cNvSpPr/>
            <p:nvPr/>
          </p:nvSpPr>
          <p:spPr>
            <a:xfrm>
              <a:off x="575049" y="573291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09" name="AutoShape 35"/>
            <p:cNvSpPr/>
            <p:nvPr/>
          </p:nvSpPr>
          <p:spPr>
            <a:xfrm>
              <a:off x="689125" y="575007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10" name="AutoShape 36"/>
            <p:cNvSpPr/>
            <p:nvPr/>
          </p:nvSpPr>
          <p:spPr>
            <a:xfrm>
              <a:off x="799768" y="583977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11" name="AutoShape 37"/>
            <p:cNvSpPr/>
            <p:nvPr/>
          </p:nvSpPr>
          <p:spPr>
            <a:xfrm>
              <a:off x="904945" y="579844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12" name="AutoShape 38"/>
            <p:cNvSpPr/>
            <p:nvPr/>
          </p:nvSpPr>
          <p:spPr>
            <a:xfrm>
              <a:off x="454963" y="684489"/>
              <a:ext cx="84147" cy="84147"/>
            </a:xfrm>
            <a:prstGeom prst="ellipse"/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13" name="AutoShape 39"/>
            <p:cNvSpPr/>
            <p:nvPr/>
          </p:nvSpPr>
          <p:spPr>
            <a:xfrm>
              <a:off x="575049" y="691064"/>
              <a:ext cx="78137" cy="78137"/>
            </a:xfrm>
            <a:prstGeom prst="ellipse"/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14" name="AutoShape 40"/>
            <p:cNvSpPr/>
            <p:nvPr/>
          </p:nvSpPr>
          <p:spPr>
            <a:xfrm>
              <a:off x="689125" y="692781"/>
              <a:ext cx="74704" cy="74704"/>
            </a:xfrm>
            <a:prstGeom prst="ellipse"/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15" name="AutoShape 41"/>
            <p:cNvSpPr/>
            <p:nvPr/>
          </p:nvSpPr>
          <p:spPr>
            <a:xfrm>
              <a:off x="799768" y="701751"/>
              <a:ext cx="69238" cy="69238"/>
            </a:xfrm>
            <a:prstGeom prst="ellipse"/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16" name="AutoShape 42"/>
            <p:cNvSpPr/>
            <p:nvPr/>
          </p:nvSpPr>
          <p:spPr>
            <a:xfrm>
              <a:off x="904945" y="697618"/>
              <a:ext cx="65594" cy="65594"/>
            </a:xfrm>
            <a:prstGeom prst="ellipse"/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717" name="文本框 43"/>
          <p:cNvSpPr txBox="1"/>
          <p:nvPr/>
        </p:nvSpPr>
        <p:spPr>
          <a:xfrm>
            <a:off x="1009015" y="1301750"/>
            <a:ext cx="984440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sz="2400" lang="zh-CN"/>
              <a:t>中大型活动：学生文化节</a:t>
            </a:r>
            <a:r>
              <a:rPr altLang="zh-CN" b="1" sz="2400" lang="en-US"/>
              <a:t> </a:t>
            </a:r>
            <a:r>
              <a:rPr altLang="en-US" b="1" sz="2400" lang="zh-CN"/>
              <a:t>书香阅读社×哲咖社</a:t>
            </a:r>
            <a:r>
              <a:rPr altLang="zh-CN" b="1" sz="2400" lang="en-US"/>
              <a:t> </a:t>
            </a:r>
            <a:r>
              <a:rPr altLang="en-US" b="1" sz="2400" lang="zh-CN"/>
              <a:t>合作摊位</a:t>
            </a:r>
            <a:r>
              <a:rPr altLang="zh-CN" b="1" sz="2400" lang="en-US"/>
              <a:t> </a:t>
            </a:r>
            <a:endParaRPr altLang="zh-CN" b="1" sz="2400" lang="en-US"/>
          </a:p>
        </p:txBody>
      </p:sp>
      <p:sp>
        <p:nvSpPr>
          <p:cNvPr id="1048718" name="TextBox 43"/>
          <p:cNvSpPr txBox="1"/>
          <p:nvPr/>
        </p:nvSpPr>
        <p:spPr>
          <a:xfrm>
            <a:off x="1094842" y="93878"/>
            <a:ext cx="10001250" cy="893445"/>
          </a:xfrm>
          <a:prstGeom prst="rect"/>
        </p:spPr>
        <p:txBody>
          <a:bodyPr anchor="t" anchorCtr="0" bIns="123825" lIns="123825" rIns="57150" rtlCol="0" tIns="123825" vert="horz" wrap="square">
            <a:spAutoFit/>
          </a:bodyPr>
          <a:p>
            <a:pPr>
              <a:lnSpc>
                <a:spcPct val="140000"/>
              </a:lnSpc>
            </a:pPr>
            <a:r>
              <a: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社团本年度活动</a:t>
            </a:r>
            <a:r>
              <a:rPr altLang="zh-CN" b="1" sz="3000" 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-- 2024</a:t>
            </a:r>
            <a:r>
              <a: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年春夏</a:t>
            </a:r>
            <a:r>
              <a:rPr altLang="en-US" b="1" sz="3000" 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学期</a:t>
            </a:r>
            <a:endParaRPr altLang="en-US" b="1" sz="3000" lang="zh-CN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97157" name="图片 1" descr="3c95cd7e20a986c17d06f0f35f4043b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676400" y="1981200"/>
            <a:ext cx="5933440" cy="4448810"/>
          </a:xfrm>
          <a:prstGeom prst="rect"/>
        </p:spPr>
      </p:pic>
    </p:spTree>
  </p:cSld>
  <p:clrMapOvr>
    <a:masterClrMapping/>
  </p:clrMapOvr>
  <p:timing/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BEF"/>
      </a:lt1>
      <a:dk2>
        <a:srgbClr val="351E00"/>
      </a:dk2>
      <a:lt2>
        <a:srgbClr val="FFFFFF"/>
      </a:lt2>
      <a:accent1>
        <a:srgbClr val="FF6D1B"/>
      </a:accent1>
      <a:accent2>
        <a:srgbClr val="FF9000"/>
      </a:accent2>
      <a:accent3>
        <a:srgbClr val="C76900"/>
      </a:accent3>
      <a:accent4>
        <a:srgbClr val="FF6E40"/>
      </a:accent4>
      <a:accent5>
        <a:srgbClr val="FF855E"/>
      </a:accent5>
      <a:accent6>
        <a:srgbClr val="B993D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NCO-AL00</dc:creator>
  <cp:lastModifiedBy>星空随想</cp:lastModifiedBy>
  <dcterms:created xsi:type="dcterms:W3CDTF">2006-08-15T08:00:00Z</dcterms:created>
  <dcterms:modified xsi:type="dcterms:W3CDTF">2024-12-15T05:12:31Z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412E6C5B12104F5FBB319A6BCDF6901E_13</vt:lpwstr>
  </property>
  <property fmtid="{D5CDD505-2E9C-101B-9397-08002B2CF9AE}" pid="3" name="KSOProductBuildVer">
    <vt:lpwstr>2052-12.1.0.19302</vt:lpwstr>
  </property>
</Properties>
</file>